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5697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Dominando o SQL: Fundamentos e Gerenciamento de Dados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923586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Bem-vindos à nossa imersão no mundo do SQL! Nesta apresentação, exploraremos os pilares da linguagem de consulta estruturada, desde seus conceitos fundamentais até técnicas avançadas de manipulação e modelagem de dados. Baseado nos ensinamentos de "Introdução à Linguagem SQL" de Thomas Nield, nosso objetivo é fornecer uma compreensão sólida e prática que capacite tanto estudantes quanto profissionais de TI a otimizar suas operações com bancos de dados. Prepare-se para desvendar o poder do SQL e transformar a maneira como você interage com os dados.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620" y="533638"/>
            <a:ext cx="8970050" cy="454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1. Fundamentos de Bancos de Dados Relacionais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81620" y="1351478"/>
            <a:ext cx="2331601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Definição e Propósito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81620" y="1769507"/>
            <a:ext cx="6556177" cy="1162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Um banco de dados, em sua essência, é uma ferramenta para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"coletar e organizar dados"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No contexto profissional, referimo-nos a um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Sistema de Gerenciamento de Banco de Dados Relacional (RDBMS)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que contém "uma ou mais tabelas que podem estar relacionadas entre si". Essa estrutura relacional é o cerne da sua eficiência, permitindo organização e acesso flexível à informação.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81620" y="3077528"/>
            <a:ext cx="321147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Estrutura e Relacionamentos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81620" y="3495556"/>
            <a:ext cx="6556177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Tabelas: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Similares a planilhas, com colunas e linhas, organizam os dados de forma estruturada.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81620" y="4011454"/>
            <a:ext cx="6556177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Relacionamentos: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 força dos RDBMS reside na capacidade de "tabelas se relacionarem umas com as outras". Isso permite que dados sejam buscados e combinados de diferentes fontes, como associar um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CUSTOMER_ID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uma tabela de pedidos aos detalhes do cliente na tabela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500223" y="1351478"/>
            <a:ext cx="2952869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Normalização e Vantagens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00223" y="1769507"/>
            <a:ext cx="6556177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Normalização: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o processo de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"separar diferentes tipos de dados em suas próprias tabelas"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um passo crucial para evitar a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"redundância"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A redundância não apenas ocupa "espaço de armazenamento desnecessário", mas também dificulta a manutenção e aumenta o risco de inconsistências.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500223" y="2750463"/>
            <a:ext cx="6556177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Benefícios: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Com tabelas normalizadas, qualquer alteração em um dado precisa ser feita em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"apenas um único registro"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na tabela apropriada, garantindo a integridade. O operador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(Capítulo 8) é então usado para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"mesclar essas tabelas em uma consulta para visualizar as informações de forma combinada"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recuperando a visão completa dos dados.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500223" y="3825954"/>
            <a:ext cx="318480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Soluções de Banco de Dados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00223" y="4243983"/>
            <a:ext cx="6556177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Existem duas categorias principais, cada uma com suas aplicações: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500223" y="4607362"/>
            <a:ext cx="6556177" cy="697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Bancos de dados leves: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Projetados para usuários únicos ou pequenos grupos, com "pouco ou nenhum overhead". Exemplos incluem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SQLite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("gratuito, leve e fácil de usar", ideal para aprendizado e sistemas embarcados) e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Microsoft Access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500223" y="5355788"/>
            <a:ext cx="6556177" cy="697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Bancos de dados centralizados: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Suportam "dezenas, centenas ou milhares de usuários e aplicativos simultaneamente", executados em um servidor. Incluem gigantes como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MySQL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(open source e amplamente usado),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Microsoft SQL Server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Oracle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PostgreSQL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7500223" y="6216968"/>
            <a:ext cx="6556177" cy="1315283"/>
          </a:xfrm>
          <a:prstGeom prst="roundRect">
            <a:avLst>
              <a:gd name="adj" fmla="val 1658"/>
            </a:avLst>
          </a:prstGeom>
          <a:solidFill>
            <a:srgbClr val="022349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598" y="6439019"/>
            <a:ext cx="181689" cy="145375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972663" y="6398657"/>
            <a:ext cx="5938361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Linguagem SQL é Universal: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 grande vantagem é que a experiência de uso do SQL é "bastante uniforme" entre as diferentes plataformas. O conhecimento adquirido com um banco de dados leve como SQLite é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totalmente aplicável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sistemas de grande escala, tornando o aprendizado altamente transferível.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270" y="304800"/>
            <a:ext cx="537412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2. Recuperação de Dados com SELECT</a:t>
            </a:r>
            <a:endParaRPr lang="en-US" sz="2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70" y="941903"/>
            <a:ext cx="6736794" cy="67367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3270" y="7803356"/>
            <a:ext cx="4759047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 Instrução SELECT: A Porta de Entrada para Seus Dados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43270" y="8121848"/>
            <a:ext cx="6736794" cy="354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instrução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a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"operação mais comum"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no SQL, sendo a principal forma de "solicitar dados de uma ou mais tabelas e exibi-los". É o ponto de partida para qualquer análise ou visualização de dados.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443270" y="8576072"/>
            <a:ext cx="6736794" cy="354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[nome_da_tabela];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Utilize o asterisco (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*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como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"curinga"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selecionar 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todas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as colunas de uma tabela. Ideal para uma visão geral rápida.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443270" y="8969335"/>
            <a:ext cx="6736794" cy="354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Coluna1, Coluna2 FROM [nome_da_tabela];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Para maior especificidade e otimização, selecione 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colunas específicas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pelo nome. Isso melhora a performance e a legibilidade da consulta.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7457956" y="927973"/>
            <a:ext cx="4950738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Expressões, Aliases e Funções: Refinando seus Resultados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457956" y="1246465"/>
            <a:ext cx="6736794" cy="531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Cálculos Dinâmicos: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 instrução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permite "efetuar cálculos em uma ou mais colunas" diretamente na consulta. Por exemplo,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PRICE * 1.07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pode calcular um preço com imposto. É importante notar que essas novas colunas são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"calculadas dinamicamente"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não são armazenadas fisicamente na tabela.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7457956" y="1817013"/>
            <a:ext cx="6736794" cy="531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Aliases (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Atribua um nome temporário e mais legível a um valor calculado ou a uma coluna usando a palavra-chave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Exemplo: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PRICE * 1.07 AS TAXED_PRICE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Recomenda-se usar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underscore (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_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vez de espaços em nomes de aliases para evitar problemas de compatibilidade ou a necessidade de aspas.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7457956" y="2387560"/>
            <a:ext cx="6736794" cy="354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Funções: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 SQL possui funções internas poderosas, como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round()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para formatar resultados (ex: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round(PRICE * 1.07, 2)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arredondar para duas casas decimais).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7457956" y="2780824"/>
            <a:ext cx="6736794" cy="354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Operadores Matemáticos: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Utilize os operadores básicos (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e o operador de módulo (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%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para diversas operações aritméticas.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57956" y="3246120"/>
            <a:ext cx="4238387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Concatenação de Texto: Combinando Informações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457956" y="3564612"/>
            <a:ext cx="6736794" cy="531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Operador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||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o operador padrão no SQL para "mesclar dois ou mais dados, tratando-os como texto". É extremamente útil para construir strings combinadas. Exemplo: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CITY || ', ' || STATE AS LOCATION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criaria uma coluna com "São Paulo, SP". Uma grande vantagem é que ele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funciona com qualquer tipo de dado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que é implicitamente convertido para texto.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7457956" y="4135160"/>
            <a:ext cx="6736794" cy="354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Função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CONCAT()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algumas plataformas, como MySQL, a função 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CONCAT()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utilizada para o mesmo propósito, permitindo a concatenação de múltiplos argumentos.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43443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3. Filtragem de Dados com WHERE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831056"/>
            <a:ext cx="2370177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 Propósito da Cláusula WHERE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396835" y="1116211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cláusula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a espinha dorsal da seletividade em consultas SQL. Sua função primordial é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"filtrar registros"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 uma consulta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garantindo que apenas aqueles que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"atendem a um ou mais critérios especificados"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sejam exibidos no conjunto de resultados. É aqui que você define as condições para refinar seus dados.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396835" y="1691164"/>
            <a:ext cx="2368034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Filtragem Numérica e Booleana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396835" y="1976318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Operadores de Comparação: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Utilize operadores como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(igual a),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!=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ou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&lt;&gt;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(desigual a),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(maior que),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(menor que),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&gt;=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(maior ou igual) 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&lt;=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(menor ou igual). A cláusula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BETWEEN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especialmente útil para intervalos inclusivos, por exemplo,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id BETWEEN 100 AND 200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396835" y="2328148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Valores Booleanos: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muitos bancos de dados, valores booleanos são representados numericamente (tipicamente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 para verdadeiro e 0 para falso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). No SQLite, é comum usar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coluna = 1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ou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coluna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verdadeiro, 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coluna = 0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ou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NOT coluna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falso.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396835" y="2903101"/>
            <a:ext cx="282463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Combinando Condições (AND, OR, IN)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396835" y="3188256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AND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Exige que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"todas as condições sejam verdadeiras"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que o registro seja incluído.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396835" y="3381494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Exige que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"pelo menos uma das condições seja verdadeira"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396835" y="3574733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Oferece uma forma mais elegante e eficiente de listar múltiplos valores para igualdade. Por exemplo,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MONTH IN (3, 6, 9, 12)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mais conciso do que múltiplos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O operador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 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exclui os valores da lista.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396835" y="3926562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Operador de Módulo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%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Embora seu uso primário seja matemático, pode ser empregado para encontrar valores divisíveis (por exemplo,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ID % 2 = 0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IDs pares). No Oracle, a função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MOD()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utilizada.</a:t>
            </a:r>
            <a:endParaRPr lang="en-US" sz="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3788" y="843439"/>
            <a:ext cx="6351151" cy="6351151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443788" y="730615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Filtragem de Texto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443788" y="7591306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Aspas Simples: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Literais textuais devem sempre ser inseridos entre aspas simples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'texto'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).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7443788" y="7784544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Curingas: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Permite buscar padrões de texto, oferecendo flexibilidade em comparações de string.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7443788" y="797778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%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Representa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qualquer número de caracteres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(inclusive nenhum). Ex: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'A%'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strings que começam com 'A'.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7443788" y="8171021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(underscore): Representa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um único caractere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Ex: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'_B%'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strings que têm 'B' na segunda posição.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7443788" y="8428792"/>
            <a:ext cx="2989540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Manipulando NULL: A Ausência de Valor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7443788" y="8713946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representa 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"ausência completa de valor"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e não é o mesmo que zero, uma string vazia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''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ou um espaço em branco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 '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).</a:t>
            </a:r>
            <a:endParaRPr lang="en-US" sz="750" dirty="0"/>
          </a:p>
        </p:txBody>
      </p:sp>
      <p:sp>
        <p:nvSpPr>
          <p:cNvPr id="21" name="Text 18"/>
          <p:cNvSpPr/>
          <p:nvPr/>
        </p:nvSpPr>
        <p:spPr>
          <a:xfrm>
            <a:off x="7443788" y="8961834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 NULL / IS NOT NULL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São os únicos operadores para verificar a presença ou ausência de valores nulos (ex: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snow_depth IS NULL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).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7443788" y="9155073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Função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coalesce()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Pode ser usada para converter um valor nulo em um valor-padrão (ex: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coalesce(precipitation, 0)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retorna 0 se a precipitação for nula).</a:t>
            </a:r>
            <a:endParaRPr lang="en-US" sz="750" dirty="0"/>
          </a:p>
        </p:txBody>
      </p:sp>
      <p:sp>
        <p:nvSpPr>
          <p:cNvPr id="23" name="Text 20"/>
          <p:cNvSpPr/>
          <p:nvPr/>
        </p:nvSpPr>
        <p:spPr>
          <a:xfrm>
            <a:off x="7443788" y="9571434"/>
            <a:ext cx="3415903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Agrupando Condições: Precedência e Clareza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7443788" y="9856589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É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"crucial agrupar as condições relacionadas entre parênteses"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garantir a interpretação correta e evitar ambiguidades. Os parênteses definem a precedência das operações lógicas, assim como na matemática. Sem eles, a ordem de avaliação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AND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antes de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pode levar a resultados inesperados.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45190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4. Agregação e Ordenação de Dados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831056"/>
            <a:ext cx="350746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Agregação de Dados: Resumindo Informações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396835" y="1116211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Agregação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envolve 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"criação de um total a partir de múltiplos registros"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Isso é fundamental para obter métricas e insights de grandes volumes de dados.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396835" y="1522690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COUNT(*)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Conta o número total de registros retornados pela consulta.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396835" y="1715929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Permite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"agrupar esses totais por qualquer coluna especificada"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controlando o escopo da agregação. Por exemplo, você pode calcular a soma de vendas por região. Embora algumas plataformas suportem o uso de posições ordinais (ex: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1, 2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), é uma prática menos recomendada pela legibilidade.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396835" y="2290882"/>
            <a:ext cx="1711881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Funções de Agregação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396835" y="2576036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 funções de agregação são poderosas e importantes: elas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"nunca incluem valores nulos em seus cálculos"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o que é crucial para a precisão dos resultados.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396835" y="2982516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COUNT(coluna)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Conta o número de valores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não nulos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uma coluna específica.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396835" y="3175754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Calcula a soma dos valores numéricos.</a:t>
            </a:r>
            <a:endParaRPr lang="en-US" sz="750" dirty="0"/>
          </a:p>
        </p:txBody>
      </p:sp>
      <p:sp>
        <p:nvSpPr>
          <p:cNvPr id="11" name="Text 9"/>
          <p:cNvSpPr/>
          <p:nvPr/>
        </p:nvSpPr>
        <p:spPr>
          <a:xfrm>
            <a:off x="396835" y="336899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MIN()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Encontra o valor mínimo.</a:t>
            </a:r>
            <a:endParaRPr lang="en-US" sz="750" dirty="0"/>
          </a:p>
        </p:txBody>
      </p:sp>
      <p:sp>
        <p:nvSpPr>
          <p:cNvPr id="12" name="Text 10"/>
          <p:cNvSpPr/>
          <p:nvPr/>
        </p:nvSpPr>
        <p:spPr>
          <a:xfrm>
            <a:off x="396835" y="3562231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MAX()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Encontra o valor máximo.</a:t>
            </a:r>
            <a:endParaRPr lang="en-US" sz="750" dirty="0"/>
          </a:p>
        </p:txBody>
      </p:sp>
      <p:sp>
        <p:nvSpPr>
          <p:cNvPr id="13" name="Text 11"/>
          <p:cNvSpPr/>
          <p:nvPr/>
        </p:nvSpPr>
        <p:spPr>
          <a:xfrm>
            <a:off x="396835" y="3755469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AVG()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Calcula a média aritmética dos valores.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396835" y="4003358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É possível usar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"múltiplas operações de agregação"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uma única consulta, permitindo obter diferentes métricas simultaneamente.</a:t>
            </a:r>
            <a:endParaRPr lang="en-US" sz="7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3788" y="843439"/>
            <a:ext cx="6351151" cy="635115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443788" y="7306151"/>
            <a:ext cx="2969895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Ordenação de Registros com ORDER BY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443788" y="7591306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cláusula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utilizada para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"classificar os resultados da consulta"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controlando a ordem de exibição. Ela é inserida após as cláusulas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7443788" y="799778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ASC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(padrão):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Ordena os resultados em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ordem crescente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Pode ser omitido, pois é o comportamento padrão.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7443788" y="8191024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DESC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Ordena os resultados em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ordem decrescente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750" dirty="0"/>
          </a:p>
        </p:txBody>
      </p:sp>
      <p:sp>
        <p:nvSpPr>
          <p:cNvPr id="20" name="Text 17"/>
          <p:cNvSpPr/>
          <p:nvPr/>
        </p:nvSpPr>
        <p:spPr>
          <a:xfrm>
            <a:off x="7443788" y="8438912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Você pode ordenar por uma ou mais colunas, especificando a ordem de prioridade (ex: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sobrenome ASC, nome DESC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).</a:t>
            </a:r>
            <a:endParaRPr lang="en-US" sz="750" dirty="0"/>
          </a:p>
        </p:txBody>
      </p:sp>
      <p:sp>
        <p:nvSpPr>
          <p:cNvPr id="21" name="Text 18"/>
          <p:cNvSpPr/>
          <p:nvPr/>
        </p:nvSpPr>
        <p:spPr>
          <a:xfrm>
            <a:off x="7443788" y="8696682"/>
            <a:ext cx="2615565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Filtrando Agregações com HAVING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7443788" y="898183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cláusula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HAVING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usada para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"filtrar registros com base em valores agregados"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uma capacidade que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não possui.</a:t>
            </a:r>
            <a:endParaRPr lang="en-US" sz="750" dirty="0"/>
          </a:p>
        </p:txBody>
      </p:sp>
      <p:sp>
        <p:nvSpPr>
          <p:cNvPr id="23" name="Text 20"/>
          <p:cNvSpPr/>
          <p:nvPr/>
        </p:nvSpPr>
        <p:spPr>
          <a:xfrm>
            <a:off x="7443788" y="9229725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Diferença fundamental: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filtra registros individuais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"antes da agregação"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enquanto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HAVING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filtra os resultados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"depois que as funções de agregação foram calculadas"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Por exemplo, você pode usar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HAVING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mostrar apenas grupos cuja soma de vendas seja superior a um determinado valor.</a:t>
            </a:r>
            <a:endParaRPr lang="en-US" sz="750" dirty="0"/>
          </a:p>
        </p:txBody>
      </p:sp>
      <p:sp>
        <p:nvSpPr>
          <p:cNvPr id="24" name="Text 21"/>
          <p:cNvSpPr/>
          <p:nvPr/>
        </p:nvSpPr>
        <p:spPr>
          <a:xfrm>
            <a:off x="7443788" y="9804678"/>
            <a:ext cx="255115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Registros Distintos com DISTINCT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7443788" y="10089833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palavra-chave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DISTINCT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usada para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"obter um conjunto de resultados sem duplicatas"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uma ou mais colunas. É excelente para listar valores únicos. Exemplo: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DISTINCT station_number FROM station_data;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retornará cada número de estação apenas uma vez, mesmo que apareça em vários registros.</a:t>
            </a:r>
            <a:endParaRPr lang="en-US" sz="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73534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5. Instruções CASE: Transformação e Agregação Avançada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43439"/>
            <a:ext cx="6351151" cy="63511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306151"/>
            <a:ext cx="3381494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 Instrução CASE: Lógica Condicional no SQL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396835" y="7591306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operador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uma ferramenta extremamente versátil que permite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"substituir o valor de uma coluna por outro valor"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com base em condições específicas. É como uma estrutura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IF-THEN-ELSE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diretamente na sua consulta SQL.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396835" y="7997785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Sintaxe: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Inicia com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utiliza a combinação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WHEN [condição] THEN [valor]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cada condição e o valor correspondente. Opcionalmente, pode incluir um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definir um valor padrão se nenhuma das condições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atendida. A instrução deve finalizar com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396835" y="8349615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Avaliação: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processa as condições de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cima para baixo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utiliza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"a primeira condição verdadeira encontrada"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ignorando todas as subsequentes. Isso é crucial para a lógica do seu código.</a:t>
            </a:r>
            <a:endParaRPr lang="en-US" sz="750" dirty="0"/>
          </a:p>
        </p:txBody>
      </p:sp>
      <p:sp>
        <p:nvSpPr>
          <p:cNvPr id="8" name="Shape 5"/>
          <p:cNvSpPr/>
          <p:nvPr/>
        </p:nvSpPr>
        <p:spPr>
          <a:xfrm>
            <a:off x="396835" y="8778359"/>
            <a:ext cx="6797397" cy="1734741"/>
          </a:xfrm>
          <a:prstGeom prst="roundRect">
            <a:avLst>
              <a:gd name="adj" fmla="val 858"/>
            </a:avLst>
          </a:prstGeom>
          <a:solidFill>
            <a:srgbClr val="2A2A28"/>
          </a:solidFill>
          <a:ln/>
        </p:spPr>
      </p:sp>
      <p:sp>
        <p:nvSpPr>
          <p:cNvPr id="9" name="Shape 6"/>
          <p:cNvSpPr/>
          <p:nvPr/>
        </p:nvSpPr>
        <p:spPr>
          <a:xfrm>
            <a:off x="391954" y="8778359"/>
            <a:ext cx="6807160" cy="1734741"/>
          </a:xfrm>
          <a:prstGeom prst="roundRect">
            <a:avLst>
              <a:gd name="adj" fmla="val 858"/>
            </a:avLst>
          </a:prstGeom>
          <a:solidFill>
            <a:srgbClr val="2A2A28"/>
          </a:solidFill>
          <a:ln/>
        </p:spPr>
      </p:sp>
      <p:sp>
        <p:nvSpPr>
          <p:cNvPr id="10" name="Text 7"/>
          <p:cNvSpPr/>
          <p:nvPr/>
        </p:nvSpPr>
        <p:spPr>
          <a:xfrm>
            <a:off x="491133" y="8852773"/>
            <a:ext cx="6608802" cy="1585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 order_id,  total_amount,  CASE    WHEN total_amount &gt;= 500 THEN 'Grande'    WHEN total_amount &gt;= 100 THEN 'Médio'    ELSE 'Pequeno'  END AS order_sizeFROM orders;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7443788" y="831056"/>
            <a:ext cx="4051697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Agrupando Instruções CASE: Categorização Dinâmica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443788" y="1116211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verdadeira força do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se manifesta quando combinado com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Essa combinação permite realizar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"transformações poderosas"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agregar dados com base nas categorias dinamicamente definidas pelo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7443788" y="1522690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Por exemplo, você pode categorizar clientes por faixa etária usando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então usar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essa nova categoria para contar quantos clientes estão em cada faixa. Assim como no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comum, posições ordinais da coluna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podem ser usadas no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mas é preferível usar o alias para clareza.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7443788" y="2097643"/>
            <a:ext cx="4346734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 "Truque Zero/Null" com CASE: Agregações Condicionais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443788" y="2382798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Este é um padrão avançado e altamente eficaz que permite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"aplicar filtros diferentes a valores agregados distintos na mesma consulta SELECT"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7443788" y="2630686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Quando a condição não é atendida, 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deve retornar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0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 0 END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para que o valor seja corretamente ignorado na soma sem afetar o total. Exemplo: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SUM(CASE WHEN tornado = 1 THEN precipitation ELSE 0 END)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somará a precipitação apenas onde houve tornado.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7443788" y="2982516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MIN()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ou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MAX()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Nestes casos, 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CASE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deve retornar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NULL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 NULL END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quando a condição não é atendida, pois funções de agregação como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MIN()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MAX()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ignoram NULLs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Exemplo: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MAX(CASE WHEN tornado = 0 THEN precipitation ELSE NULL END)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encontrará a precipitação máxima apenas onde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não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houve tornado.</a:t>
            </a:r>
            <a:endParaRPr lang="en-US" sz="750" dirty="0"/>
          </a:p>
        </p:txBody>
      </p:sp>
      <p:sp>
        <p:nvSpPr>
          <p:cNvPr id="18" name="Shape 15"/>
          <p:cNvSpPr/>
          <p:nvPr/>
        </p:nvSpPr>
        <p:spPr>
          <a:xfrm>
            <a:off x="7443788" y="3569851"/>
            <a:ext cx="6797397" cy="579953"/>
          </a:xfrm>
          <a:prstGeom prst="roundRect">
            <a:avLst>
              <a:gd name="adj" fmla="val 2567"/>
            </a:avLst>
          </a:prstGeom>
          <a:solidFill>
            <a:srgbClr val="183A13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67" y="3721298"/>
            <a:ext cx="123944" cy="99179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7766090" y="3693795"/>
            <a:ext cx="6375916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Este "truque" é inestimável pela sua capacidade de realizar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"múltiplas agregações com diferentes critérios"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uma única consulta, evitando a necessidade de várias subconsultas ou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FFFFFF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 complexos.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35197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6. Unindo Dados com JOINs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43439"/>
            <a:ext cx="6351151" cy="63511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306151"/>
            <a:ext cx="4102060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Conceitos Fundamentais: O Coração do SQL Relacional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396835" y="7591306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amplamente considerado 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"funcionalidade que define o SQL"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bancos de dados relacionais. Sua principal função é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"associar tabelas"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reunir dados que estão distribuídos logicamente em diferentes entidades.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396835" y="7997785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Relacionamento Pai-Filho: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Uma das bases da modelagem relacional é o relacionamento pai-filho. Uma tabela "pai" (ex: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pode estar associada a múltiplos registros de uma tabela "filha" (ex: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CUSTOMER_ORDER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), configurando uma relação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"um-para-muitos"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permite navegar por essas relações.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396835" y="8572738"/>
            <a:ext cx="3909417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Tipos de JOIN: Escolhendo a Correspondência Certa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396835" y="8857893"/>
            <a:ext cx="6797397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INNER JOIN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Este é o tipo mais comum e intuitivo. Ele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"mescla duas tabelas"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"exclui registros que não têm um valor comum"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na condição de união. Ambos os lados devem ter uma correspondência. Sintaxe: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TabelaEsquerda INNER JOIN TabelaDireita ON CondiçãoDeUnião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Se as colunas tiverem o mesmo nome em ambas as tabelas, é crucial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"especificar explicitamente a qual tabela ela pertence"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(ex: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CUSTOMER.CUSTOMER_ID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para evitar ambiguidade.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396835" y="9526905"/>
            <a:ext cx="6797397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Inclui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"todos os registros da tabela 'esquerda'"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mesmo que não haja correspondência na tabela "direita". Campos sem correspondência na direita são preenchidos com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É extremamente útil para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"encontrar registros 'órfãos'"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(que não possuem correspondência na tabela direita) ou para garantir que todos os itens de uma lista principal sejam exibidos, mesmo que não tenham dados associados em outra tabela.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396835" y="1019591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RIGHT JOIN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/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OUTER JOIN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FULL OUTER JOIN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):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396835" y="10389156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RIGHT JOIN</a:t>
            </a:r>
            <a:pPr algn="l" lvl="1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Simétrico ao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inclui todos os registros da tabela "direita". O SQLite, um banco de dados leve,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"não suporta RIGHT JOIN e OUTER JOIN"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nativamente, mas seus resultados podem ser replicados com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inversão das tabelas.</a:t>
            </a:r>
            <a:endParaRPr lang="en-US" sz="750" dirty="0"/>
          </a:p>
        </p:txBody>
      </p:sp>
      <p:sp>
        <p:nvSpPr>
          <p:cNvPr id="12" name="Text 9"/>
          <p:cNvSpPr/>
          <p:nvPr/>
        </p:nvSpPr>
        <p:spPr>
          <a:xfrm>
            <a:off x="396835" y="1074098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FULL OUTER JOIN</a:t>
            </a:r>
            <a:pPr algn="l" lvl="1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Inclui todos os registros de ambas as tabelas, preenchendo com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onde não há correspondência.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7443788" y="831056"/>
            <a:ext cx="3220760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Associando e Agrupando Múltiplas Tabelas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7443788" y="1116211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flexibilidade do SQL permite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"associar múltiplas tabelas"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uma única consulta, simplesmente encadeando operadores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Essa capacidade é fundamental para construir visões complexas de dados.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7443788" y="1522690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Além disso, os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 podem ser perfeitamente combinados com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funções de agregação para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"resumir dados de várias tabelas"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Por exemplo, você pode unir tabelas de clientes, pedidos e produtos para calcular o total de vendas por categoria de produto, por cliente, ou até mesmo o cliente que mais comprou um determinado produto.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7443788" y="2087761"/>
            <a:ext cx="6797397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Uso com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coalesce()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garantir que todos os registros da tabela da esquerda sejam incluídos, mesmo que não haja correspondência na direita, 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a escolha certa. Nesses casos, a função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coalesce()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uma aliada poderosa, pois pode ser usada para converter os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 resultantes do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valores padrão (ex: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em colunas agregadas, evitando que nulos afetem negativamente seus cálculos.</a:t>
            </a:r>
            <a:endParaRPr lang="en-US" sz="750" dirty="0"/>
          </a:p>
        </p:txBody>
      </p:sp>
      <p:sp>
        <p:nvSpPr>
          <p:cNvPr id="17" name="Shape 14"/>
          <p:cNvSpPr/>
          <p:nvPr/>
        </p:nvSpPr>
        <p:spPr>
          <a:xfrm>
            <a:off x="7443788" y="2833688"/>
            <a:ext cx="6797397" cy="1417558"/>
          </a:xfrm>
          <a:prstGeom prst="roundRect">
            <a:avLst>
              <a:gd name="adj" fmla="val 1050"/>
            </a:avLst>
          </a:prstGeom>
          <a:solidFill>
            <a:srgbClr val="2A2A28"/>
          </a:solidFill>
          <a:ln/>
        </p:spPr>
      </p:sp>
      <p:sp>
        <p:nvSpPr>
          <p:cNvPr id="18" name="Shape 15"/>
          <p:cNvSpPr/>
          <p:nvPr/>
        </p:nvSpPr>
        <p:spPr>
          <a:xfrm>
            <a:off x="7438906" y="2833688"/>
            <a:ext cx="6807160" cy="1417558"/>
          </a:xfrm>
          <a:prstGeom prst="roundRect">
            <a:avLst>
              <a:gd name="adj" fmla="val 1050"/>
            </a:avLst>
          </a:prstGeom>
          <a:solidFill>
            <a:srgbClr val="2A2A28"/>
          </a:solidFill>
          <a:ln/>
        </p:spPr>
      </p:sp>
      <p:sp>
        <p:nvSpPr>
          <p:cNvPr id="19" name="Text 16"/>
          <p:cNvSpPr/>
          <p:nvPr/>
        </p:nvSpPr>
        <p:spPr>
          <a:xfrm>
            <a:off x="7538085" y="2908102"/>
            <a:ext cx="6608802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 c.customer_name,  SUM(COALESCE(o.order_total, 0)) AS total_spentFROM customers cLEFT JOIN orders o ON c.customer_id = o.customer_idGROUP BY c.customer_nameORDER BY total_spent DESC;</a:t>
            </a:r>
            <a:endParaRPr lang="en-US" sz="750" dirty="0"/>
          </a:p>
        </p:txBody>
      </p:sp>
      <p:sp>
        <p:nvSpPr>
          <p:cNvPr id="20" name="Shape 17"/>
          <p:cNvSpPr/>
          <p:nvPr/>
        </p:nvSpPr>
        <p:spPr>
          <a:xfrm>
            <a:off x="7443788" y="4362807"/>
            <a:ext cx="6797397" cy="579953"/>
          </a:xfrm>
          <a:prstGeom prst="roundRect">
            <a:avLst>
              <a:gd name="adj" fmla="val 2567"/>
            </a:avLst>
          </a:prstGeom>
          <a:solidFill>
            <a:srgbClr val="022349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67" y="4514255"/>
            <a:ext cx="123944" cy="99179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766090" y="4486751"/>
            <a:ext cx="6375916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Dominar os diferentes tipos de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FFFFFF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entender quando usar cada um é um marco no domínio do SQL, permitindo que você extraia informações precisas e significativas de qualquer banco de dados relacional.</a:t>
            </a:r>
            <a:endParaRPr lang="en-US" sz="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80999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7. Design de Banco de Dados: Planejamento e Criação de Tabelas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43439"/>
            <a:ext cx="6351151" cy="63511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306151"/>
            <a:ext cx="403359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Planejamento do Banco de Dados: A Base do Sucesso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396835" y="7591306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"planejamento cuidadoso"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o passo mais crucial na criação de qualquer banco de dados robusto e eficiente. Um design bem pensado evita problemas futuros e garante a integridade dos dados. O design deve ser guiado por: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396835" y="799778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Requisitos do negócio: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Entender as necessidades de dados e as operações que serão realizadas.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396835" y="8191024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Normalização: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Decidir como as tabelas serão separadas para evitar redundância e inconsistências.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396835" y="8384262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Relacionamentos pai/filho: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Definir as conexões entre as tabelas e como os dados se relacionam.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396835" y="8577501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Fornecimento de dados, segurança e administração: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Pensar na forma como os dados serão inseridos, protegidos e mantidos. Ataques como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"injeção de SQL"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são uma preocupação séria para bancos de dados conectados à web, exigindo medidas de segurança rigorosas desde o projeto inicial.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396835" y="9152453"/>
            <a:ext cx="398502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Chaves Primária e Externa: A Identidade e a Conexão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396835" y="9437608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Chave Primária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PRIMARY KEY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"um campo (ou combinação de campos) que fornece uma identidade exclusiva para cada registro em uma tabela"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É fundamental para 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"integridade dos dados"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impedindo duplicatas e garantindo que cada linha seja única. No SQLite, o tipo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 PRIMARY KEY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automaticamente atribui IDs sequenciais, simplificando a gestão de chaves.</a:t>
            </a:r>
            <a:endParaRPr lang="en-US" sz="750" dirty="0"/>
          </a:p>
        </p:txBody>
      </p:sp>
      <p:sp>
        <p:nvSpPr>
          <p:cNvPr id="12" name="Text 9"/>
          <p:cNvSpPr/>
          <p:nvPr/>
        </p:nvSpPr>
        <p:spPr>
          <a:xfrm>
            <a:off x="396835" y="9948029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Chave Externa (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FOREIGN KEY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"um campo na tabela-filha que aponta para a chave primária da tabela-pai, estabelecendo um relacionamento"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Ao contrário da chave primária, a chave externa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não exige exclusividade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pois múltiplos registros filhos podem se relacionar a um único registro pai.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7443788" y="831056"/>
            <a:ext cx="3260527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Esquema de Banco de Dados: A Visão Geral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7443788" y="1116211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"esquema de banco de dados"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um diagrama visual que representa todas as tabelas, suas colunas e, crucialmente, os relacionamentos entre elas (chaves primárias e externas conectadas por setas). É uma ferramenta indispensável para visualizar e verificar a normalização e a estrutura lógica do seu banco de dados.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7443788" y="1691164"/>
            <a:ext cx="2331601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Criando Tabelas (</a:t>
            </a:r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</a:t>
            </a:r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443788" y="1999178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instrução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o comando SQL para declarar uma nova tabela e definir suas colunas.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7443788" y="224706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Cada coluna possui um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nome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seu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tipo de dado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(ex: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VARCHAR(255)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e pode ter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restrições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7443788" y="244030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 NULL</a:t>
            </a:r>
            <a:pPr algn="l" lvl="1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Garante que a coluna não possa ter um valor nulo, exigindo que um dado seja sempre fornecido.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7443788" y="2633543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DEFAULT</a:t>
            </a:r>
            <a:pPr algn="l" lvl="1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Define um valor padrão que será automaticamente inserido se nenhum valor for especificado para aquela coluna durante a inserção de um novo registro.</a:t>
            </a:r>
            <a:endParaRPr lang="en-US" sz="750" dirty="0"/>
          </a:p>
        </p:txBody>
      </p:sp>
      <p:sp>
        <p:nvSpPr>
          <p:cNvPr id="20" name="Text 17"/>
          <p:cNvSpPr/>
          <p:nvPr/>
        </p:nvSpPr>
        <p:spPr>
          <a:xfrm>
            <a:off x="7443788" y="3049905"/>
            <a:ext cx="3960733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Definindo Chaves Externas: Integridade e Prevenção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7443788" y="3335060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 chaves externas são definidas para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"impor a integridade dos dados"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garantindo que um valor de chave externa na tabela-filha sempre corresponda a um valor de chave primária existente na tabela-pai. Isso é essencial porque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"impede a existência de registros órfãos"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ou seja, registros que se referem a algo que não existe (por exemplo, um pedido associado a um cliente que não está no banco de dados).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7443788" y="3910013"/>
            <a:ext cx="3794165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Criando Views: Tabelas Virtuais para Simplificação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7443788" y="4195167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Uma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(visualização) é essencialmente uma consulta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frequentemente utilizada que é salva no banco de dados com um nome específico.</a:t>
            </a:r>
            <a:endParaRPr lang="en-US" sz="750" dirty="0"/>
          </a:p>
        </p:txBody>
      </p:sp>
      <p:sp>
        <p:nvSpPr>
          <p:cNvPr id="24" name="Text 21"/>
          <p:cNvSpPr/>
          <p:nvPr/>
        </p:nvSpPr>
        <p:spPr>
          <a:xfrm>
            <a:off x="7443788" y="460164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Ela se comporta como uma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tabela virtual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permitindo que você execute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 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 sobre ela como se fosse uma tabela real.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7443788" y="4794885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 entanto, seus dados são sempre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derivados da consulta subjacente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e, na maioria dos casos, não podem ser modificados diretamente; qualquer alteração nos dados deve ser feita nas tabelas base. Views são ótimas para simplificar consultas complexas, aplicar segurança (exibindo apenas certas colunas) e encapsular lógicas de negócios.</a:t>
            </a:r>
            <a:endParaRPr lang="en-US" sz="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68635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8. Gerenciamento de Dados: Inserir, Excluir e Atualizar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43439"/>
            <a:ext cx="6351151" cy="63511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306151"/>
            <a:ext cx="29682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Operações de Gerenciamento de Dados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396835" y="7591306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Este capítulo foca na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"manipulação física dos registros"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um banco de dados: "inserir, excluir e atualizar registros". Um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"design robusto"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 tabelas e relacionamentos é crucial para garantir a integridade dos dados e facilitar a manutenção ao longo do tempo.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396835" y="8007668"/>
            <a:ext cx="2147411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Inserindo Registros (</a:t>
            </a:r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</a:t>
            </a:r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396835" y="8315682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instrução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usada para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"inserir um novo registro"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(linha) em uma tabela.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396835" y="8563570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Sintaxe básica: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[NomeDaTabela] (Coluna1, Coluna2) VALUES (Valor1, Valor2)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Especifique as colunas e seus respectivos valores.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396835" y="8756809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Campos com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PRIMARY KEY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AUTOINCREMENT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geralmente não devem ser preenchidos manualmente, pois o próprio sistema de banco de dados gerencia seus valores.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396835" y="9108638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Uma inserção falhará se uma coluna definida como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 NULL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não for preenchida e não tiver um valor-padrão associado.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396835" y="9366409"/>
            <a:ext cx="2913340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Inserções Múltiplas e Chaves Externas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396835" y="9651563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Múltiplas Inserções: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possível inserir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"vários registros de uma só vez"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repetindo a cláusula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VALUES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separando os conjuntos de valores por vírgula. Esta abordagem é mais eficiente para grandes volumes de dados.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396835" y="10003393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Também é possível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"inserir registros a partir dos resultados de uma consulta SELECT"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o que é poderoso para popular tabelas com base em dados existentes.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396835" y="10355223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Restrições de Chave Externa: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Chaves externas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"impedem a inserção de registros 'órfãos'"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Tentativas de inserir um registro filho sem um pai correspondente (ou seja, sem um valor de chave primária válido na tabela pai) resultarão em um erro de integridade referencial.</a:t>
            </a:r>
            <a:endParaRPr lang="en-US" sz="750" dirty="0"/>
          </a:p>
        </p:txBody>
      </p:sp>
      <p:sp>
        <p:nvSpPr>
          <p:cNvPr id="15" name="Text 12"/>
          <p:cNvSpPr/>
          <p:nvPr/>
        </p:nvSpPr>
        <p:spPr>
          <a:xfrm>
            <a:off x="7443788" y="831056"/>
            <a:ext cx="463307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Excluindo Registros (DELETE, TRUNCATE TABLE, DROP TABLE)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443788" y="1116211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Utilizada para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"excluir registros"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 uma tabela.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7443788" y="1364099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Recomendação: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Sempre execute um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[NomeDaTabela] WHERE [Condição];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com a mesma condição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antes de um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visualizar exatamente quais registros serão afetados e evitar perdas acidentais de dados.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7443788" y="1770578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FROM [NomeDaTabela];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exclui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todos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os registros da tabela.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7443788" y="1963817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FROM [NomeDaTabela] WHERE [Condição];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exclui registros </a:t>
            </a:r>
            <a:pPr algn="l" lvl="1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condicionalmente</a:t>
            </a:r>
            <a:pPr algn="l" lvl="1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750" dirty="0"/>
          </a:p>
        </p:txBody>
      </p:sp>
      <p:sp>
        <p:nvSpPr>
          <p:cNvPr id="20" name="Text 17"/>
          <p:cNvSpPr/>
          <p:nvPr/>
        </p:nvSpPr>
        <p:spPr>
          <a:xfrm>
            <a:off x="7443788" y="2157055"/>
            <a:ext cx="679739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TRUNCATE TABLE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Exclui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"todos os registros de uma tabela"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reinicia quaisquer contadores de autoincremento. É mais rápido que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sem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para tabelas grandes. No SQLite, essa instrução não é suportada diretamente, mas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FROM [NomeDaTabela];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(sem a cláusula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) oferece otimizações semelhantes.</a:t>
            </a:r>
            <a:endParaRPr lang="en-US" sz="750" dirty="0"/>
          </a:p>
        </p:txBody>
      </p:sp>
      <p:sp>
        <p:nvSpPr>
          <p:cNvPr id="21" name="Text 18"/>
          <p:cNvSpPr/>
          <p:nvPr/>
        </p:nvSpPr>
        <p:spPr>
          <a:xfrm>
            <a:off x="7443788" y="2667476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 TABLE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Remove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"uma tabela inteira"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(estrutura e dados) do banco de dados. É uma instrução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A1A1A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perigosa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permanente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Use com extrema cautela.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7443788" y="3083838"/>
            <a:ext cx="236410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Atualizando Registros (</a:t>
            </a:r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)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7443788" y="339185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instrução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é usada para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"modificar registros existentes"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em uma tabela.</a:t>
            </a:r>
            <a:endParaRPr lang="en-US" sz="750" dirty="0"/>
          </a:p>
        </p:txBody>
      </p:sp>
      <p:sp>
        <p:nvSpPr>
          <p:cNvPr id="24" name="Text 21"/>
          <p:cNvSpPr/>
          <p:nvPr/>
        </p:nvSpPr>
        <p:spPr>
          <a:xfrm>
            <a:off x="7443788" y="3639741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Sintaxe básica: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[NomeDaTabela] SET Coluna1 = NovoValor1, Coluna2 = NovoValor2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7443788" y="3832979"/>
            <a:ext cx="6797397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 atualizações podem ser aplicadas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"condicionalmente com a cláusula WHERE"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Sem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a atualização afetará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todos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os registros da tabela.</a:t>
            </a:r>
            <a:endParaRPr lang="en-US" sz="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2025-09-08T00:54:57Z</dcterms:created>
  <dcterms:modified xsi:type="dcterms:W3CDTF">2025-09-08T00:54:57Z</dcterms:modified>
</cp:coreProperties>
</file>